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8" r:id="rId3"/>
    <p:sldId id="259" r:id="rId4"/>
    <p:sldId id="275" r:id="rId5"/>
    <p:sldId id="262" r:id="rId6"/>
    <p:sldId id="263" r:id="rId7"/>
    <p:sldId id="265" r:id="rId8"/>
    <p:sldId id="266" r:id="rId9"/>
    <p:sldId id="274" r:id="rId10"/>
    <p:sldId id="283" r:id="rId11"/>
    <p:sldId id="282" r:id="rId12"/>
    <p:sldId id="285" r:id="rId13"/>
    <p:sldId id="287" r:id="rId14"/>
    <p:sldId id="286" r:id="rId15"/>
    <p:sldId id="288" r:id="rId16"/>
    <p:sldId id="284" r:id="rId17"/>
    <p:sldId id="277" r:id="rId18"/>
    <p:sldId id="278" r:id="rId19"/>
    <p:sldId id="279" r:id="rId20"/>
    <p:sldId id="281" r:id="rId21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-101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815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970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7758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9553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382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0360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1703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132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0114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1218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6971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20008-1CE1-4E28-AFDB-3C83265EA483}" type="datetimeFigureOut">
              <a:rPr lang="zh-CN" altLang="en-US" smtClean="0"/>
              <a:pPr/>
              <a:t>2020/6/11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F63D-A26F-488D-B405-B3E6EF8B65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5609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3D4389-FB3D-4BEA-8408-2FE5A6D737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7DED00-E906-43E2-8972-4C6A284154FA}"/>
              </a:ext>
            </a:extLst>
          </p:cNvPr>
          <p:cNvSpPr txBox="1"/>
          <p:nvPr/>
        </p:nvSpPr>
        <p:spPr>
          <a:xfrm>
            <a:off x="257551" y="218720"/>
            <a:ext cx="347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3600" b="1" dirty="0">
                <a:latin typeface="Times New Roman" pitchFamily="18" charset="0"/>
                <a:cs typeface="Times New Roman" pitchFamily="18" charset="0"/>
              </a:rPr>
              <a:t>Сплит-системы</a:t>
            </a:r>
            <a:endParaRPr lang="en-US" altLang="zh-C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36" y="251092"/>
            <a:ext cx="3707813" cy="489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3739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40441" y="541304"/>
            <a:ext cx="2123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b="1" dirty="0">
                <a:latin typeface="Times New Roman" pitchFamily="18" charset="0"/>
                <a:cs typeface="Times New Roman" pitchFamily="18" charset="0"/>
              </a:rPr>
              <a:t>Теплый старт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86153FE-2ED8-470F-A4E8-A51D552C5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D1F5323-57CF-4F96-B7AC-9B086A1ACB33}"/>
              </a:ext>
            </a:extLst>
          </p:cNvPr>
          <p:cNvSpPr/>
          <p:nvPr/>
        </p:nvSpPr>
        <p:spPr>
          <a:xfrm>
            <a:off x="440441" y="1190010"/>
            <a:ext cx="11037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Сплит-системы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KRAFT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начале цикла обогрева разогревает теплообменник до заданной температуры, после этого запускает вентилятор внутреннего блока, чтобы не распространять по комнате холодный воздух.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FA2C920-D347-4FAE-935F-A2C068FADC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6340" y="2171327"/>
            <a:ext cx="7105650" cy="4257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122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21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Выборочная проверка качества:</a:t>
            </a:r>
          </a:p>
          <a:p>
            <a:pPr algn="ctr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Выборочное испытание оборудования из произведенной партии товара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pic>
        <p:nvPicPr>
          <p:cNvPr id="2050" name="Picture 2" descr="https://www.gost.ru/newsRST/image-api/view.ido?uuid=15197501777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10" y="2537486"/>
            <a:ext cx="6153150" cy="410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025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Виды тестирования сплит-систем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397" y="1728497"/>
            <a:ext cx="5506719" cy="3667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5513" y="1728497"/>
            <a:ext cx="4609457" cy="3662652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539847" y="5539799"/>
            <a:ext cx="1143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latin typeface="Times New Roman" pitchFamily="18" charset="0"/>
                <a:cs typeface="Times New Roman" pitchFamily="18" charset="0"/>
              </a:rPr>
              <a:t>Воссоздание условий окружающей среды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54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Виды тестирования сплит-систем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539847" y="5539799"/>
            <a:ext cx="1143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latin typeface="Times New Roman" pitchFamily="18" charset="0"/>
                <a:cs typeface="Times New Roman" pitchFamily="18" charset="0"/>
              </a:rPr>
              <a:t>Проверка уровня шума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6993" y="1759755"/>
            <a:ext cx="4305157" cy="3192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0350" y="1759755"/>
            <a:ext cx="4743450" cy="3165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30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Виды тестирования сплит-систем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539847" y="5539799"/>
            <a:ext cx="1143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latin typeface="Times New Roman" pitchFamily="18" charset="0"/>
                <a:cs typeface="Times New Roman" pitchFamily="18" charset="0"/>
              </a:rPr>
              <a:t>Лаборатория воздушных потоков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climatmarket96.ru/wa-data/public/shop/img/konditsio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74" y="2080853"/>
            <a:ext cx="6097995" cy="2698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847" y="1872866"/>
            <a:ext cx="4432203" cy="3310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3807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Виды тестирования сплит-систем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539847" y="5539799"/>
            <a:ext cx="11432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latin typeface="Times New Roman" pitchFamily="18" charset="0"/>
                <a:cs typeface="Times New Roman" pitchFamily="18" charset="0"/>
              </a:rPr>
              <a:t>Лаборатория моделирующая осадки и тестирование работы на износ в течение 365 дней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540" y="1728498"/>
            <a:ext cx="4741460" cy="35102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2540" y="1759755"/>
            <a:ext cx="5095851" cy="3378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592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C28657-A6AD-4009-911C-E92C8A698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6">
            <a:extLst>
              <a:ext uri="{FF2B5EF4-FFF2-40B4-BE49-F238E27FC236}">
                <a16:creationId xmlns="" xmlns:a16="http://schemas.microsoft.com/office/drawing/2014/main" id="{E66DD2D9-E5C9-4CE4-AC86-C8EE22D86E42}"/>
              </a:ext>
            </a:extLst>
          </p:cNvPr>
          <p:cNvSpPr/>
          <p:nvPr/>
        </p:nvSpPr>
        <p:spPr>
          <a:xfrm>
            <a:off x="379731" y="967826"/>
            <a:ext cx="11432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уверены в качестве кондиционеров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KRAFT</a:t>
            </a:r>
            <a:r>
              <a:rPr lang="ru-RU" altLang="zh-C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благодаря проведенным тестам и </a:t>
            </a:r>
            <a:r>
              <a:rPr lang="ru-RU" altLang="zh-C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готовы поделиться этой уверенностью с Вами:</a:t>
            </a:r>
            <a:endParaRPr lang="zh-CN" alt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BA5EAB4-5DE5-4DD9-9321-0BD9FCF31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014745E-F5E3-40D1-908A-5FBAFD356B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110" y="3505312"/>
            <a:ext cx="6731283" cy="1919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35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4" y="378043"/>
            <a:ext cx="3030265" cy="4001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90E2C0-69D1-4638-B3A1-CEC2852AE73A}"/>
              </a:ext>
            </a:extLst>
          </p:cNvPr>
          <p:cNvSpPr/>
          <p:nvPr/>
        </p:nvSpPr>
        <p:spPr>
          <a:xfrm>
            <a:off x="799404" y="408821"/>
            <a:ext cx="2538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Kraft KF-MAN07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4CEDBB-E926-44CF-93F6-307A45F5C4F9}"/>
              </a:ext>
            </a:extLst>
          </p:cNvPr>
          <p:cNvSpPr txBox="1"/>
          <p:nvPr/>
        </p:nvSpPr>
        <p:spPr>
          <a:xfrm>
            <a:off x="6096000" y="1784842"/>
            <a:ext cx="5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Мощность холод: 2050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Мощность тепло: 2200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Хладагент –</a:t>
            </a:r>
            <a:r>
              <a:rPr lang="en-US" sz="2400" dirty="0">
                <a:solidFill>
                  <a:schemeClr val="bg2"/>
                </a:solidFill>
              </a:rPr>
              <a:t> R 410A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внутреннего блока - 25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внешнего блока - 35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Компрессор - </a:t>
            </a:r>
            <a:r>
              <a:rPr lang="en-US" sz="2400" dirty="0">
                <a:solidFill>
                  <a:schemeClr val="bg2"/>
                </a:solidFill>
              </a:rPr>
              <a:t>GMCC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Фильтр высокой степени очистки -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Режим вентиляции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Ночной режим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Пульт Д/У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Теплый старт – есть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0964485-E787-4C7F-8B61-F1FB5936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5" y="1784842"/>
            <a:ext cx="5930685" cy="3953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89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4" y="378043"/>
            <a:ext cx="3030265" cy="4001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90E2C0-69D1-4638-B3A1-CEC2852AE73A}"/>
              </a:ext>
            </a:extLst>
          </p:cNvPr>
          <p:cNvSpPr/>
          <p:nvPr/>
        </p:nvSpPr>
        <p:spPr>
          <a:xfrm>
            <a:off x="799404" y="408821"/>
            <a:ext cx="2538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Kraft KF-MAN0</a:t>
            </a:r>
            <a:r>
              <a:rPr lang="ru-RU" sz="2800" dirty="0">
                <a:solidFill>
                  <a:schemeClr val="bg2"/>
                </a:solidFill>
              </a:rPr>
              <a:t>9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4CEDBB-E926-44CF-93F6-307A45F5C4F9}"/>
              </a:ext>
            </a:extLst>
          </p:cNvPr>
          <p:cNvSpPr txBox="1"/>
          <p:nvPr/>
        </p:nvSpPr>
        <p:spPr>
          <a:xfrm>
            <a:off x="6096000" y="1784842"/>
            <a:ext cx="5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Мощность холод: 2500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Мощность тепло: 2650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Хладагент –</a:t>
            </a:r>
            <a:r>
              <a:rPr lang="en-US" sz="2400" dirty="0">
                <a:solidFill>
                  <a:schemeClr val="bg2"/>
                </a:solidFill>
              </a:rPr>
              <a:t> R 410A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внутреннего блока - 27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внешнего блока - 39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en-US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Компрессор - </a:t>
            </a:r>
            <a:r>
              <a:rPr lang="en-US" sz="2400" dirty="0">
                <a:solidFill>
                  <a:schemeClr val="bg2"/>
                </a:solidFill>
              </a:rPr>
              <a:t>GMCC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Фильтр высокой степени очистки -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Режим вентиляции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Ночной режим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Пульт Д/У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Теплый старт – есть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0964485-E787-4C7F-8B61-F1FB5936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539"/>
            <a:ext cx="5930685" cy="3953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9485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4" y="378043"/>
            <a:ext cx="3030265" cy="4001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90E2C0-69D1-4638-B3A1-CEC2852AE73A}"/>
              </a:ext>
            </a:extLst>
          </p:cNvPr>
          <p:cNvSpPr/>
          <p:nvPr/>
        </p:nvSpPr>
        <p:spPr>
          <a:xfrm>
            <a:off x="799404" y="408821"/>
            <a:ext cx="2538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Kraft KF-MAN</a:t>
            </a:r>
            <a:r>
              <a:rPr lang="ru-RU" sz="2800" dirty="0">
                <a:solidFill>
                  <a:schemeClr val="bg2"/>
                </a:solidFill>
              </a:rPr>
              <a:t>12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4CEDBB-E926-44CF-93F6-307A45F5C4F9}"/>
              </a:ext>
            </a:extLst>
          </p:cNvPr>
          <p:cNvSpPr txBox="1"/>
          <p:nvPr/>
        </p:nvSpPr>
        <p:spPr>
          <a:xfrm>
            <a:off x="6096000" y="1784842"/>
            <a:ext cx="5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Мощность холод: 3200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Мощность тепло: 3370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Хладагент –</a:t>
            </a:r>
            <a:r>
              <a:rPr lang="en-US" sz="2400" dirty="0">
                <a:solidFill>
                  <a:schemeClr val="bg2"/>
                </a:solidFill>
              </a:rPr>
              <a:t> R 410A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внутреннего блока – 28,5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внешнего блока - 39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en-US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Компрессор - </a:t>
            </a:r>
            <a:r>
              <a:rPr lang="en-US" sz="2400" dirty="0">
                <a:solidFill>
                  <a:schemeClr val="bg2"/>
                </a:solidFill>
              </a:rPr>
              <a:t>GMCC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Фильтр высокой степени очистки -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Режим вентиляции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Ночной режим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Пульт Д/У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Теплый старт – есть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0964485-E787-4C7F-8B61-F1FB5936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5" y="1784842"/>
            <a:ext cx="5930685" cy="3953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930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C2FB694-6CE5-44F5-A2E0-33621F9FB5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3A25DFF-09A4-47C0-99C4-9A92CBCA3BB7}"/>
              </a:ext>
            </a:extLst>
          </p:cNvPr>
          <p:cNvSpPr/>
          <p:nvPr/>
        </p:nvSpPr>
        <p:spPr>
          <a:xfrm>
            <a:off x="942367" y="1665489"/>
            <a:ext cx="2728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Режим-турбо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Ускоренный выход на заданную температуру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="" xmlns:a16="http://schemas.microsoft.com/office/drawing/2014/main" id="{B965FD57-0811-434B-ABDB-1F887AA2D2C3}"/>
              </a:ext>
            </a:extLst>
          </p:cNvPr>
          <p:cNvSpPr/>
          <p:nvPr/>
        </p:nvSpPr>
        <p:spPr>
          <a:xfrm>
            <a:off x="1227849" y="3740379"/>
            <a:ext cx="1801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Теплый старт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="" xmlns:a16="http://schemas.microsoft.com/office/drawing/2014/main" id="{B965FD57-0811-434B-ABDB-1F887AA2D2C3}"/>
              </a:ext>
            </a:extLst>
          </p:cNvPr>
          <p:cNvSpPr/>
          <p:nvPr/>
        </p:nvSpPr>
        <p:spPr>
          <a:xfrm>
            <a:off x="4646814" y="5176474"/>
            <a:ext cx="2585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Автоматический перезапуск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="" xmlns:a16="http://schemas.microsoft.com/office/drawing/2014/main" id="{B965FD57-0811-434B-ABDB-1F887AA2D2C3}"/>
              </a:ext>
            </a:extLst>
          </p:cNvPr>
          <p:cNvSpPr/>
          <p:nvPr/>
        </p:nvSpPr>
        <p:spPr>
          <a:xfrm>
            <a:off x="9054433" y="3786546"/>
            <a:ext cx="2456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Фильтр высокой степени очистки</a:t>
            </a:r>
          </a:p>
        </p:txBody>
      </p:sp>
      <p:sp>
        <p:nvSpPr>
          <p:cNvPr id="22" name="矩形 6">
            <a:extLst>
              <a:ext uri="{FF2B5EF4-FFF2-40B4-BE49-F238E27FC236}">
                <a16:creationId xmlns="" xmlns:a16="http://schemas.microsoft.com/office/drawing/2014/main" id="{B965FD57-0811-434B-ABDB-1F887AA2D2C3}"/>
              </a:ext>
            </a:extLst>
          </p:cNvPr>
          <p:cNvSpPr/>
          <p:nvPr/>
        </p:nvSpPr>
        <p:spPr>
          <a:xfrm>
            <a:off x="8155216" y="1039193"/>
            <a:ext cx="38000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Надежность</a:t>
            </a: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- Покрытие </a:t>
            </a:r>
            <a:r>
              <a:rPr lang="ru-RU" altLang="zh-CN" dirty="0" err="1">
                <a:latin typeface="Times New Roman" pitchFamily="18" charset="0"/>
                <a:cs typeface="Times New Roman" pitchFamily="18" charset="0"/>
              </a:rPr>
              <a:t>Golden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dirty="0" err="1">
                <a:latin typeface="Times New Roman" pitchFamily="18" charset="0"/>
                <a:cs typeface="Times New Roman" pitchFamily="18" charset="0"/>
              </a:rPr>
              <a:t>Fin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- Блок управления с дополнительной защитой от возгорания </a:t>
            </a: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- Интеллектуальная система самодиагностики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- Компрессор -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GMCC</a:t>
            </a:r>
          </a:p>
        </p:txBody>
      </p:sp>
      <p:pic>
        <p:nvPicPr>
          <p:cNvPr id="1028" name="Picture 4" descr="https://svgsilh.com/png-512/158615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14" y="3302000"/>
            <a:ext cx="886331" cy="71148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490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4" y="378043"/>
            <a:ext cx="3030265" cy="4001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90E2C0-69D1-4638-B3A1-CEC2852AE73A}"/>
              </a:ext>
            </a:extLst>
          </p:cNvPr>
          <p:cNvSpPr/>
          <p:nvPr/>
        </p:nvSpPr>
        <p:spPr>
          <a:xfrm>
            <a:off x="799404" y="408821"/>
            <a:ext cx="2538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Kraft KF-MAN</a:t>
            </a:r>
            <a:r>
              <a:rPr lang="ru-RU" sz="2800" dirty="0">
                <a:solidFill>
                  <a:schemeClr val="bg2"/>
                </a:solidFill>
              </a:rPr>
              <a:t>24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4CEDBB-E926-44CF-93F6-307A45F5C4F9}"/>
              </a:ext>
            </a:extLst>
          </p:cNvPr>
          <p:cNvSpPr txBox="1"/>
          <p:nvPr/>
        </p:nvSpPr>
        <p:spPr>
          <a:xfrm>
            <a:off x="6096000" y="1784842"/>
            <a:ext cx="5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Мощность холод: 7030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Мощность тепло: 7330 Вт</a:t>
            </a:r>
          </a:p>
          <a:p>
            <a:r>
              <a:rPr lang="ru-RU" sz="2400" dirty="0">
                <a:solidFill>
                  <a:schemeClr val="bg2"/>
                </a:solidFill>
              </a:rPr>
              <a:t>Хладагент –</a:t>
            </a:r>
            <a:r>
              <a:rPr lang="en-US" sz="2400" dirty="0">
                <a:solidFill>
                  <a:schemeClr val="bg2"/>
                </a:solidFill>
              </a:rPr>
              <a:t> R 410A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внутреннего блока – 32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Уровень шума внешнего блока – 46,5 </a:t>
            </a:r>
            <a:r>
              <a:rPr lang="ru-RU" sz="2400" dirty="0" err="1">
                <a:solidFill>
                  <a:schemeClr val="bg2"/>
                </a:solidFill>
              </a:rPr>
              <a:t>дб</a:t>
            </a:r>
            <a:endParaRPr lang="en-US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Компрессор - </a:t>
            </a:r>
            <a:r>
              <a:rPr lang="en-US" sz="2400" dirty="0">
                <a:solidFill>
                  <a:schemeClr val="bg2"/>
                </a:solidFill>
              </a:rPr>
              <a:t>GMCC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Фильтр высокой степени очистки -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Режим вентиляции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Ночной режим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Пульт Д/У – есть</a:t>
            </a:r>
          </a:p>
          <a:p>
            <a:r>
              <a:rPr lang="ru-RU" sz="2400" dirty="0">
                <a:solidFill>
                  <a:schemeClr val="bg2"/>
                </a:solidFill>
              </a:rPr>
              <a:t>Теплый старт – есть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0964485-E787-4C7F-8B61-F1FB5936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5" y="1784842"/>
            <a:ext cx="5930685" cy="3953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784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763"/>
            <a:ext cx="12192000" cy="6867525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="" xmlns:a16="http://schemas.microsoft.com/office/drawing/2014/main" id="{B965FD57-0811-434B-ABDB-1F887AA2D2C3}"/>
              </a:ext>
            </a:extLst>
          </p:cNvPr>
          <p:cNvSpPr/>
          <p:nvPr/>
        </p:nvSpPr>
        <p:spPr>
          <a:xfrm>
            <a:off x="390569" y="251092"/>
            <a:ext cx="54699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Golden Fin</a:t>
            </a:r>
            <a:endParaRPr lang="ru-RU" altLang="zh-C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Уникальное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золотое антикоррозионное покрытие предотвращает окисление алюминиевых ребер радиатора в условиях окружающей агрессивной среды (загрязненный воздух мегаполиса, кислотные дожди, повышенная влажность). </a:t>
            </a:r>
          </a:p>
          <a:p>
            <a:pPr algn="ctr"/>
            <a:r>
              <a:rPr lang="ru-RU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Покрытие 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Golden Fin</a:t>
            </a:r>
            <a:r>
              <a:rPr lang="ru-RU" altLang="zh-CN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особенно эффективно в прибрежной морской зоне, где высокая концентрация солей и постоянная влажность.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36" y="251092"/>
            <a:ext cx="3707813" cy="489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526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096001" y="6333954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Golden Fin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43971" y="6333954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Blue Fin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3964" y="319763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Golden Fin</a:t>
            </a:r>
            <a:endParaRPr lang="zh-CN" alt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4EC3124-E1C3-4E3A-A65A-9CB534012076}"/>
              </a:ext>
            </a:extLst>
          </p:cNvPr>
          <p:cNvSpPr/>
          <p:nvPr/>
        </p:nvSpPr>
        <p:spPr>
          <a:xfrm>
            <a:off x="6613656" y="119989"/>
            <a:ext cx="5463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Остаточная влага на теплообменнике, увеличивают риск возникновения коррозии. Поэтому было разработано уникальное влагостойкое покрытие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не позволяет каплям воды задерживаться на теплообменнике внешнего блока. Это покрытие имеет низкое поверхностное натяжение, поэтому вода скатывается вниз. В результате имеем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повышенную эффективность работы, экономию на электроэнергии и увеличенный срок службы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Антибактериальный эффект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знают, что бактерии активно размножаются в местах с повышенной влажностью. А теплообменники с покрытие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места «повышенной сухости» неблагоприятные для бактерий.</a:t>
            </a:r>
          </a:p>
        </p:txBody>
      </p:sp>
    </p:spTree>
    <p:extLst>
      <p:ext uri="{BB962C8B-B14F-4D97-AF65-F5344CB8AC3E}">
        <p14:creationId xmlns="" xmlns:p14="http://schemas.microsoft.com/office/powerpoint/2010/main" val="287370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675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16200000">
            <a:off x="-76834" y="3381484"/>
            <a:ext cx="1988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Производительность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30847" y="2217832"/>
            <a:ext cx="910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Blue Fin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16384" y="2217832"/>
            <a:ext cx="1515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Golden Fin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rot="711891">
            <a:off x="1781908" y="4976419"/>
            <a:ext cx="148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dirty="0"/>
              <a:t>Охлаждение</a:t>
            </a:r>
            <a:r>
              <a:rPr lang="en-US" altLang="zh-CN" dirty="0"/>
              <a:t> </a:t>
            </a:r>
          </a:p>
        </p:txBody>
      </p:sp>
      <p:sp>
        <p:nvSpPr>
          <p:cNvPr id="9" name="矩形 8"/>
          <p:cNvSpPr/>
          <p:nvPr/>
        </p:nvSpPr>
        <p:spPr>
          <a:xfrm rot="711891">
            <a:off x="3235566" y="5322248"/>
            <a:ext cx="148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dirty="0"/>
              <a:t>Нагрев</a:t>
            </a:r>
            <a:r>
              <a:rPr lang="en-US" altLang="zh-CN" dirty="0"/>
              <a:t> </a:t>
            </a:r>
          </a:p>
        </p:txBody>
      </p:sp>
      <p:sp>
        <p:nvSpPr>
          <p:cNvPr id="15" name="矩形 14"/>
          <p:cNvSpPr/>
          <p:nvPr/>
        </p:nvSpPr>
        <p:spPr>
          <a:xfrm>
            <a:off x="462310" y="83970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Golden Fin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530A02C-9A1D-413A-9CD0-02154448AAB7}"/>
              </a:ext>
            </a:extLst>
          </p:cNvPr>
          <p:cNvSpPr/>
          <p:nvPr/>
        </p:nvSpPr>
        <p:spPr>
          <a:xfrm>
            <a:off x="462310" y="1200522"/>
            <a:ext cx="8279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одного года эксплуатации теплообменник 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Golden Fin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покрытием показывает лучшие характеристики во всех условиях работы, чем теплообменник с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Blue Fin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859" y="374701"/>
            <a:ext cx="2618452" cy="345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ABA6F1-A0EE-4883-8098-20662C1FCA75}"/>
              </a:ext>
            </a:extLst>
          </p:cNvPr>
          <p:cNvSpPr txBox="1"/>
          <p:nvPr/>
        </p:nvSpPr>
        <p:spPr>
          <a:xfrm>
            <a:off x="1172878" y="4142926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43B4FE-7CA9-4079-9D8C-197201A730C0}"/>
              </a:ext>
            </a:extLst>
          </p:cNvPr>
          <p:cNvSpPr txBox="1"/>
          <p:nvPr/>
        </p:nvSpPr>
        <p:spPr>
          <a:xfrm>
            <a:off x="1172878" y="3794752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F44217-AA6C-4526-BAF2-349C861B85E0}"/>
              </a:ext>
            </a:extLst>
          </p:cNvPr>
          <p:cNvSpPr txBox="1"/>
          <p:nvPr/>
        </p:nvSpPr>
        <p:spPr>
          <a:xfrm>
            <a:off x="1187011" y="3381484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60%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256AA7F-6141-4F1D-8677-1FD8018D9088}"/>
              </a:ext>
            </a:extLst>
          </p:cNvPr>
          <p:cNvSpPr txBox="1"/>
          <p:nvPr/>
        </p:nvSpPr>
        <p:spPr>
          <a:xfrm>
            <a:off x="1172878" y="2965610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80%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75C9F4-4EB0-48EF-8C93-B1FEBB487E79}"/>
              </a:ext>
            </a:extLst>
          </p:cNvPr>
          <p:cNvSpPr txBox="1"/>
          <p:nvPr/>
        </p:nvSpPr>
        <p:spPr>
          <a:xfrm>
            <a:off x="1187011" y="2588396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100%</a:t>
            </a:r>
          </a:p>
        </p:txBody>
      </p:sp>
    </p:spTree>
    <p:extLst>
      <p:ext uri="{BB962C8B-B14F-4D97-AF65-F5344CB8AC3E}">
        <p14:creationId xmlns="" xmlns:p14="http://schemas.microsoft.com/office/powerpoint/2010/main" val="380731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63" y="4762"/>
            <a:ext cx="12201525" cy="68484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2310" y="973024"/>
            <a:ext cx="718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Испытания сухостью и влажностью в течение 3000 часов (эквивалентно использования кондиционера в течение 10 лет):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Golden Fin 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по-прежнему имеет хорошую гидрофильность (вода хорошо растекается по поверхности)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746" y="2215634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Blue Fin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34920" y="2215634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Gold Fin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9472" y="2545830"/>
            <a:ext cx="2418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Краевой угол смачивания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5225" y="2927811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50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5225" y="3446557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5225" y="3965303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5225" y="4484049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5225" y="5002795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5225" y="5521542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15466" y="5745745"/>
            <a:ext cx="497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500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45716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1000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80161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1500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14606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2000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49051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2500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83496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3000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17941" y="5745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3500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2310" y="53786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Golden Fin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92" y="457832"/>
            <a:ext cx="1988883" cy="2626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A30948-5DEC-4980-940F-23EE34E40E72}"/>
              </a:ext>
            </a:extLst>
          </p:cNvPr>
          <p:cNvSpPr txBox="1"/>
          <p:nvPr/>
        </p:nvSpPr>
        <p:spPr>
          <a:xfrm>
            <a:off x="5922354" y="5518534"/>
            <a:ext cx="64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Часы</a:t>
            </a:r>
          </a:p>
        </p:txBody>
      </p:sp>
    </p:spTree>
    <p:extLst>
      <p:ext uri="{BB962C8B-B14F-4D97-AF65-F5344CB8AC3E}">
        <p14:creationId xmlns="" xmlns:p14="http://schemas.microsoft.com/office/powerpoint/2010/main" val="4122567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4762"/>
            <a:ext cx="12182475" cy="68484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86052" y="1268245"/>
            <a:ext cx="5183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dirty="0" smtClean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FIRESTOP</a:t>
            </a:r>
          </a:p>
          <a:p>
            <a:pPr algn="r"/>
            <a:r>
              <a:rPr lang="ru-RU" altLang="zh-CN" dirty="0" smtClean="0">
                <a:latin typeface="Times New Roman" pitchFamily="18" charset="0"/>
                <a:cs typeface="Times New Roman" pitchFamily="18" charset="0"/>
              </a:rPr>
              <a:t>Металлический </a:t>
            </a:r>
            <a:r>
              <a:rPr lang="ru-RU" altLang="zh-CN" dirty="0" err="1" smtClean="0">
                <a:latin typeface="Times New Roman" pitchFamily="18" charset="0"/>
                <a:cs typeface="Times New Roman" pitchFamily="18" charset="0"/>
              </a:rPr>
              <a:t>противопожрнай</a:t>
            </a:r>
            <a:r>
              <a:rPr lang="ru-RU" altLang="zh-CN" dirty="0" smtClean="0">
                <a:latin typeface="Times New Roman" pitchFamily="18" charset="0"/>
                <a:cs typeface="Times New Roman" pitchFamily="18" charset="0"/>
              </a:rPr>
              <a:t> кожух блока управления повышает безопасность эксплуатации кондиционера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8023" y="733170"/>
            <a:ext cx="500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>
                <a:latin typeface="Times New Roman" pitchFamily="18" charset="0"/>
                <a:cs typeface="Times New Roman" pitchFamily="18" charset="0"/>
              </a:rPr>
              <a:t>Блок управления с повышенным уровнем безопасности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76" y="428998"/>
            <a:ext cx="2303671" cy="3041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039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14287"/>
            <a:ext cx="12182475" cy="68294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19649" y="885874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Error Code</a:t>
            </a:r>
            <a:endParaRPr lang="zh-CN" altLang="en-US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2310" y="839708"/>
            <a:ext cx="388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Датчик утечки хладагента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2F540C2-FA6B-41A1-B901-1E1512EA7BBF}"/>
              </a:ext>
            </a:extLst>
          </p:cNvPr>
          <p:cNvSpPr/>
          <p:nvPr/>
        </p:nvSpPr>
        <p:spPr>
          <a:xfrm>
            <a:off x="232920" y="1498753"/>
            <a:ext cx="3891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обнаружении утечки система автоматически остановит работу. На дисплее внутреннего блока отобразится код ошибки «EC». Эта функция помогает защитить компрессор от поломки.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ED80E0-F4EF-48B3-9142-A8E93A62F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4" y="378043"/>
            <a:ext cx="3030265" cy="400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A4F154E-4DCE-4A8D-9939-75C823A2C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07" y="5031193"/>
            <a:ext cx="569518" cy="75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420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71F05CE-16FB-4EF4-AD3A-6B2F368646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9525"/>
            <a:ext cx="12182475" cy="68389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0441" y="1028177"/>
            <a:ext cx="9943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В сплит-системах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KRAFT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 трубка теплообменника имеет 54 зубца, в аналогичных моделях других брендов 45, благодаря этому увеличивается площадь теплопередачи. Следовательно увеличивается эффективность теплопередачи на 7,3 % и снижается расход электроэнергии.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2541" y="2297291"/>
            <a:ext cx="1033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algn="ctr"/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зубцов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4404" y="2363084"/>
            <a:ext cx="811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ru-RU" altLang="zh-CN" sz="2000" b="1" dirty="0">
                <a:latin typeface="Times New Roman" pitchFamily="18" charset="0"/>
                <a:cs typeface="Times New Roman" pitchFamily="18" charset="0"/>
              </a:rPr>
              <a:t>зубца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48853" y="3332684"/>
            <a:ext cx="1608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Обычная трубка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02818" y="3301243"/>
            <a:ext cx="1514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Трубка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KRAFT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74404" y="2148680"/>
            <a:ext cx="2733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Коэффициент теплопередачи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600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W/m2·K</a:t>
            </a:r>
            <a:r>
              <a:rPr lang="zh-CN" altLang="en-US" sz="1600" dirty="0">
                <a:latin typeface="Times New Roman" pitchFamily="18" charset="0"/>
                <a:cs typeface="Times New Roman" pitchFamily="18" charset="0"/>
              </a:rPr>
              <a:t>）</a:t>
            </a:r>
          </a:p>
        </p:txBody>
      </p:sp>
      <p:sp>
        <p:nvSpPr>
          <p:cNvPr id="12" name="矩形 11"/>
          <p:cNvSpPr/>
          <p:nvPr/>
        </p:nvSpPr>
        <p:spPr>
          <a:xfrm>
            <a:off x="6674404" y="281119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7300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74404" y="3079635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7200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74404" y="334807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7100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74404" y="361651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7000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74404" y="388494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6900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4404" y="415338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6800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74404" y="4421825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6700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74404" y="469026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6600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74404" y="495870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6500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74404" y="5227138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6400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29092" y="2551315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7.3%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0441" y="541304"/>
            <a:ext cx="5074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b="1" dirty="0">
                <a:latin typeface="Times New Roman" pitchFamily="18" charset="0"/>
                <a:cs typeface="Times New Roman" pitchFamily="18" charset="0"/>
              </a:rPr>
              <a:t>Эволюция трубки теплообменника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6946273" y="5534915"/>
            <a:ext cx="1608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Обычная трубка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矩形 9"/>
          <p:cNvSpPr/>
          <p:nvPr/>
        </p:nvSpPr>
        <p:spPr>
          <a:xfrm>
            <a:off x="8196112" y="5852612"/>
            <a:ext cx="1514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Трубка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KRAFT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86153FE-2ED8-470F-A4E8-A51D552C5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84" y="428998"/>
            <a:ext cx="2748687" cy="362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2043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700</Words>
  <Application>Microsoft Office PowerPoint</Application>
  <PresentationFormat>Произвольный</PresentationFormat>
  <Paragraphs>139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владимир</cp:lastModifiedBy>
  <cp:revision>128</cp:revision>
  <dcterms:created xsi:type="dcterms:W3CDTF">2018-04-04T10:38:23Z</dcterms:created>
  <dcterms:modified xsi:type="dcterms:W3CDTF">2020-06-11T13:31:36Z</dcterms:modified>
</cp:coreProperties>
</file>